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8"/>
  </p:notesMasterIdLst>
  <p:handoutMasterIdLst>
    <p:handoutMasterId r:id="rId19"/>
  </p:handoutMasterIdLst>
  <p:sldIdLst>
    <p:sldId id="285" r:id="rId4"/>
    <p:sldId id="286" r:id="rId5"/>
    <p:sldId id="289" r:id="rId6"/>
    <p:sldId id="291" r:id="rId7"/>
    <p:sldId id="287" r:id="rId8"/>
    <p:sldId id="292" r:id="rId9"/>
    <p:sldId id="293" r:id="rId10"/>
    <p:sldId id="294" r:id="rId11"/>
    <p:sldId id="290" r:id="rId12"/>
    <p:sldId id="295" r:id="rId13"/>
    <p:sldId id="299" r:id="rId14"/>
    <p:sldId id="296" r:id="rId15"/>
    <p:sldId id="297" r:id="rId16"/>
    <p:sldId id="298" r:id="rId17"/>
  </p:sldIdLst>
  <p:sldSz cx="12192000" cy="6858000"/>
  <p:notesSz cx="6858000" cy="9144000"/>
  <p:embeddedFontLst>
    <p:embeddedFont>
      <p:font typeface="Adobe Garamond Pro" panose="02020502060506020403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6"/>
    <p:restoredTop sz="94701"/>
  </p:normalViewPr>
  <p:slideViewPr>
    <p:cSldViewPr snapToGrid="0" snapToObjects="1">
      <p:cViewPr varScale="1">
        <p:scale>
          <a:sx n="68" d="100"/>
          <a:sy n="68" d="100"/>
        </p:scale>
        <p:origin x="728" y="6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Philosophy, Law, and Technology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19, 2020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Information Practice Principles (FIPPs)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Federal Trade Commission (FTC), building on earlier frameworks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Notice / Awareness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Choice / Consent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Access / Participation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Integrity /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Enforcement / Redress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8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FTC’s Regulatory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Unfair practices</a:t>
            </a:r>
          </a:p>
          <a:p>
            <a:pPr lvl="1"/>
            <a:r>
              <a:rPr lang="en-US" dirty="0"/>
              <a:t>Injure consumer</a:t>
            </a:r>
          </a:p>
          <a:p>
            <a:pPr lvl="1"/>
            <a:r>
              <a:rPr lang="en-US" dirty="0"/>
              <a:t>Violate established policy</a:t>
            </a:r>
          </a:p>
          <a:p>
            <a:pPr lvl="1"/>
            <a:r>
              <a:rPr lang="en-US" dirty="0"/>
              <a:t>Unethical</a:t>
            </a:r>
          </a:p>
          <a:p>
            <a:r>
              <a:rPr lang="en-US" b="1" dirty="0"/>
              <a:t>Deceptive practices</a:t>
            </a:r>
          </a:p>
          <a:p>
            <a:pPr lvl="1"/>
            <a:r>
              <a:rPr lang="en-US" dirty="0"/>
              <a:t>Mislead consumer</a:t>
            </a:r>
          </a:p>
          <a:p>
            <a:pPr lvl="1"/>
            <a:r>
              <a:rPr lang="en-US" dirty="0"/>
              <a:t>Differ from reasonable consumer expectations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Came into effect May 25, 2018 and applies to the EU</a:t>
            </a:r>
          </a:p>
          <a:p>
            <a:r>
              <a:rPr lang="en-US" dirty="0"/>
              <a:t>Distinguishes between data subjects, controllers (people who direct analysis), and processors (those who do the analysis)</a:t>
            </a:r>
          </a:p>
          <a:p>
            <a:r>
              <a:rPr lang="en-US" dirty="0"/>
              <a:t>Controller informs the “data subject in a concise, transparent, intelligible and easily accessible form”</a:t>
            </a:r>
          </a:p>
          <a:p>
            <a:r>
              <a:rPr lang="en-US" dirty="0"/>
              <a:t>Right of access for data subjects</a:t>
            </a:r>
          </a:p>
          <a:p>
            <a:r>
              <a:rPr lang="en-US" dirty="0"/>
              <a:t>Right of erasure (with some exceptions)</a:t>
            </a:r>
          </a:p>
          <a:p>
            <a:r>
              <a:rPr lang="en-US" dirty="0"/>
              <a:t>Right to object to processing for some purposes</a:t>
            </a:r>
          </a:p>
          <a:p>
            <a:r>
              <a:rPr lang="en-US" dirty="0"/>
              <a:t>Privacy by design (Article 25)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0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Pseudonymization required for stored personal data</a:t>
            </a:r>
          </a:p>
          <a:p>
            <a:r>
              <a:rPr lang="en-US" dirty="0"/>
              <a:t>Data breach notification to authorities within 72 hours</a:t>
            </a:r>
          </a:p>
          <a:p>
            <a:r>
              <a:rPr lang="en-US" dirty="0"/>
              <a:t>Possible fines of up to 4% of worldwide turnover</a:t>
            </a:r>
          </a:p>
          <a:p>
            <a:r>
              <a:rPr lang="en-US" dirty="0"/>
              <a:t>Can only process data based on six lawful bases: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Consent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Contract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Public task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Vital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Legitimate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Legal requirement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2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 Consumer Privacy Act (CCPA)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Came into effect January 1, 2020 and applies to California residents</a:t>
            </a:r>
          </a:p>
          <a:p>
            <a:r>
              <a:rPr lang="en-US" dirty="0"/>
              <a:t>Residents of California have rights to:</a:t>
            </a:r>
          </a:p>
          <a:p>
            <a:pPr lvl="1"/>
            <a:r>
              <a:rPr lang="en-US" dirty="0"/>
              <a:t>Know what personal data is collected</a:t>
            </a:r>
          </a:p>
          <a:p>
            <a:pPr lvl="1"/>
            <a:r>
              <a:rPr lang="en-US" dirty="0"/>
              <a:t>Know whether that data is sold</a:t>
            </a:r>
          </a:p>
          <a:p>
            <a:pPr lvl="1"/>
            <a:r>
              <a:rPr lang="en-US" dirty="0"/>
              <a:t>Refuse the sale of personal data</a:t>
            </a:r>
          </a:p>
          <a:p>
            <a:pPr lvl="1"/>
            <a:r>
              <a:rPr lang="en-US" dirty="0"/>
              <a:t>Access their data</a:t>
            </a:r>
          </a:p>
          <a:p>
            <a:pPr lvl="1"/>
            <a:r>
              <a:rPr lang="en-US" dirty="0"/>
              <a:t>Request erasure of their personal data</a:t>
            </a:r>
          </a:p>
          <a:p>
            <a:pPr lvl="1"/>
            <a:r>
              <a:rPr lang="en-US" dirty="0"/>
              <a:t>Not be discriminated against for exercising these privacy rights</a:t>
            </a:r>
          </a:p>
          <a:p>
            <a:r>
              <a:rPr lang="en-US" dirty="0"/>
              <a:t>Fine of $7,500 for intentional and $2,500 for unintentional violations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2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is Hard to 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“Privacy is a value so complex, so entangled in competing and contradictory dimensions, so engorged with various and distinct meanings, that I sometimes despair whether it can be usefully addressed at all.”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Robert C. Post, Three Concepts of Privacy, 89 Geo. L.J. 2087 (2001)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9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Defining Privacy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The Right to Be Let Alone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Warren and Brandeis, Harvard Law Review, </a:t>
            </a:r>
            <a:r>
              <a:rPr lang="en-US" b="1" dirty="0">
                <a:solidFill>
                  <a:schemeClr val="tx2"/>
                </a:solidFill>
              </a:rPr>
              <a:t>1890</a:t>
            </a:r>
          </a:p>
          <a:p>
            <a:r>
              <a:rPr lang="en-US" dirty="0"/>
              <a:t>Spurred by photography in gossip pages about high society</a:t>
            </a:r>
          </a:p>
          <a:p>
            <a:r>
              <a:rPr lang="en-US" dirty="0"/>
              <a:t>Libel and slander are insufficient in considering only damage to reputation</a:t>
            </a:r>
          </a:p>
          <a:p>
            <a:pPr lvl="1"/>
            <a:r>
              <a:rPr lang="en-US" dirty="0"/>
              <a:t>The right to prevent, rather than profit from, publication</a:t>
            </a:r>
          </a:p>
          <a:p>
            <a:r>
              <a:rPr lang="en-US" dirty="0"/>
              <a:t>Excludes topics of general interest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7901A2F-729A-459B-B743-0457F642AF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6" r="16596"/>
          <a:stretch>
            <a:fillRect/>
          </a:stretch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as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Alan Westin, Privacy and Freedom, </a:t>
            </a:r>
            <a:r>
              <a:rPr lang="en-US" b="1" dirty="0">
                <a:solidFill>
                  <a:schemeClr val="tx2"/>
                </a:solidFill>
              </a:rPr>
              <a:t>1967</a:t>
            </a:r>
          </a:p>
          <a:p>
            <a:r>
              <a:rPr lang="en-US" dirty="0"/>
              <a:t>“Privacy is the claim of individuals, groups or institutions to determine for themselves when, how, and to what extent information about them is communicated to others.”</a:t>
            </a:r>
          </a:p>
          <a:p>
            <a:r>
              <a:rPr lang="en-US" dirty="0"/>
              <a:t>“…each individual is continually engaged in a personal adjustment process in which he balances the desire for privacy with the desire for disclosure and communication….”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1C729A-C5DB-4DE6-B2D9-D3FF9EC36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523" r="13523"/>
          <a:stretch/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Regulation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Irwin Altman, </a:t>
            </a:r>
            <a:r>
              <a:rPr lang="en-US" b="1" dirty="0">
                <a:solidFill>
                  <a:schemeClr val="tx2"/>
                </a:solidFill>
              </a:rPr>
              <a:t>1975</a:t>
            </a:r>
          </a:p>
          <a:p>
            <a:r>
              <a:rPr lang="en-US" dirty="0"/>
              <a:t>Privacy is a dialectic and dynamic process of boundary regulation</a:t>
            </a:r>
          </a:p>
          <a:p>
            <a:r>
              <a:rPr lang="en-US" dirty="0"/>
              <a:t>Continuous movement on a continuum</a:t>
            </a:r>
          </a:p>
          <a:p>
            <a:r>
              <a:rPr lang="en-US" dirty="0"/>
              <a:t>Goal: optimize balance of privacy and social interaction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09278A7-45A9-4BFA-ABBC-ECAD1AE81D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6" r="16596"/>
          <a:stretch>
            <a:fillRect/>
          </a:stretch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0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/>
          <a:p>
            <a:r>
              <a:rPr lang="en-US" dirty="0"/>
              <a:t>Balance Costs and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Sandra </a:t>
            </a:r>
            <a:r>
              <a:rPr lang="en-US" dirty="0" err="1">
                <a:solidFill>
                  <a:schemeClr val="tx2"/>
                </a:solidFill>
              </a:rPr>
              <a:t>Petronio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1991</a:t>
            </a:r>
          </a:p>
          <a:p>
            <a:r>
              <a:rPr lang="en-US" dirty="0"/>
              <a:t>Communication Privacy Management (CPM) Theory</a:t>
            </a:r>
          </a:p>
          <a:p>
            <a:r>
              <a:rPr lang="en-US" dirty="0"/>
              <a:t>Regulate boundaries based on perceived costs and benefits</a:t>
            </a:r>
          </a:p>
          <a:p>
            <a:r>
              <a:rPr lang="en-US" dirty="0"/>
              <a:t>Rule-based management is expected</a:t>
            </a:r>
          </a:p>
          <a:p>
            <a:r>
              <a:rPr lang="en-US" dirty="0"/>
              <a:t>Boundary turbulence related to clashing expectations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EDC6CFE-0FB2-433F-8036-910D508E4A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2" r="6592"/>
          <a:stretch>
            <a:fillRect/>
          </a:stretch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9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Integrity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Helen </a:t>
            </a:r>
            <a:r>
              <a:rPr lang="en-US" dirty="0" err="1">
                <a:solidFill>
                  <a:schemeClr val="tx2"/>
                </a:solidFill>
              </a:rPr>
              <a:t>Nissenbaum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2004</a:t>
            </a:r>
          </a:p>
          <a:p>
            <a:r>
              <a:rPr lang="en-US" dirty="0"/>
              <a:t>“Contextual integrity ties adequate protection for privacy to norms of specific contexts, demanding that information gathering and dissemination be appropriate to that context.”</a:t>
            </a:r>
          </a:p>
          <a:p>
            <a:r>
              <a:rPr lang="en-US" dirty="0"/>
              <a:t>Parameters: data subject, sender, recipient, information type, and transmission principle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589D93F-A7E5-4ADA-A5B8-3CA7CC687E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>
            <a:fillRect/>
          </a:stretch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3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Privacy Regulation &amp; LAW</a:t>
            </a:r>
          </a:p>
        </p:txBody>
      </p:sp>
    </p:spTree>
    <p:extLst>
      <p:ext uri="{BB962C8B-B14F-4D97-AF65-F5344CB8AC3E}">
        <p14:creationId xmlns:p14="http://schemas.microsoft.com/office/powerpoint/2010/main" val="90442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590</Words>
  <Application>Microsoft Office PowerPoint</Application>
  <PresentationFormat>Widescreen</PresentationFormat>
  <Paragraphs>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Adobe Garamond Pro</vt:lpstr>
      <vt:lpstr>Arial</vt:lpstr>
      <vt:lpstr>Office Theme</vt:lpstr>
      <vt:lpstr>2_Office Theme</vt:lpstr>
      <vt:lpstr>1_Office Theme</vt:lpstr>
      <vt:lpstr>PowerPoint Presentation</vt:lpstr>
      <vt:lpstr>Privacy is Hard to Define</vt:lpstr>
      <vt:lpstr>Defining Privacy</vt:lpstr>
      <vt:lpstr>The Right to Be Let Alone</vt:lpstr>
      <vt:lpstr>Privacy as Control</vt:lpstr>
      <vt:lpstr>Boundary Regulation</vt:lpstr>
      <vt:lpstr>Balance Costs and Benefits</vt:lpstr>
      <vt:lpstr>Contextual Integrity</vt:lpstr>
      <vt:lpstr>Privacy Regulation &amp; LAW</vt:lpstr>
      <vt:lpstr>Fair Information Practice Principles (FIPPs)</vt:lpstr>
      <vt:lpstr>FTC’s Regulatory Tools</vt:lpstr>
      <vt:lpstr>General Data Protection Regulation (GDPR)</vt:lpstr>
      <vt:lpstr>General Data Protection Regulation (GDPR)</vt:lpstr>
      <vt:lpstr>California Consumer Privacy Act (CCPA)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</cp:lastModifiedBy>
  <cp:revision>93</cp:revision>
  <cp:lastPrinted>2019-10-22T16:35:22Z</cp:lastPrinted>
  <dcterms:created xsi:type="dcterms:W3CDTF">2019-10-07T15:32:39Z</dcterms:created>
  <dcterms:modified xsi:type="dcterms:W3CDTF">2020-10-05T19:58:51Z</dcterms:modified>
</cp:coreProperties>
</file>